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48" r:id="rId5"/>
  </p:sldMasterIdLst>
  <p:notesMasterIdLst>
    <p:notesMasterId r:id="rId20"/>
  </p:notesMasterIdLst>
  <p:handoutMasterIdLst>
    <p:handoutMasterId r:id="rId21"/>
  </p:handoutMasterIdLst>
  <p:sldIdLst>
    <p:sldId id="954" r:id="rId6"/>
    <p:sldId id="898" r:id="rId7"/>
    <p:sldId id="966" r:id="rId8"/>
    <p:sldId id="969" r:id="rId9"/>
    <p:sldId id="970" r:id="rId10"/>
    <p:sldId id="974" r:id="rId11"/>
    <p:sldId id="971" r:id="rId12"/>
    <p:sldId id="972" r:id="rId13"/>
    <p:sldId id="975" r:id="rId14"/>
    <p:sldId id="976" r:id="rId15"/>
    <p:sldId id="978" r:id="rId16"/>
    <p:sldId id="973" r:id="rId17"/>
    <p:sldId id="886" r:id="rId18"/>
    <p:sldId id="977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689"/>
    <a:srgbClr val="00AAEB"/>
    <a:srgbClr val="001428"/>
    <a:srgbClr val="0FA89C"/>
    <a:srgbClr val="F8F8F8"/>
    <a:srgbClr val="3C5A9B"/>
    <a:srgbClr val="0087AF"/>
    <a:srgbClr val="1AB2E8"/>
    <a:srgbClr val="E04A3F"/>
    <a:srgbClr val="FF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2230" autoAdjust="0"/>
  </p:normalViewPr>
  <p:slideViewPr>
    <p:cSldViewPr snapToGrid="0" snapToObjects="1">
      <p:cViewPr varScale="1">
        <p:scale>
          <a:sx n="109" d="100"/>
          <a:sy n="109" d="100"/>
        </p:scale>
        <p:origin x="672" y="62"/>
      </p:cViewPr>
      <p:guideLst>
        <p:guide orient="horz" pos="159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4224"/>
    </p:cViewPr>
  </p:sorterViewPr>
  <p:notesViewPr>
    <p:cSldViewPr snapToGrid="0" snapToObjects="1">
      <p:cViewPr varScale="1">
        <p:scale>
          <a:sx n="89" d="100"/>
          <a:sy n="89" d="100"/>
        </p:scale>
        <p:origin x="263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>
                <a:latin typeface="Arial" charset="0"/>
              </a:rPr>
              <a:t>8/21/2024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charset="0"/>
              </a:defRPr>
            </a:lvl1pPr>
          </a:lstStyle>
          <a:p>
            <a:fld id="{07894DD2-0DDA-C24C-A772-AE987C62F897}" type="datetimeFigureOut">
              <a:rPr lang="en-US" smtClean="0"/>
              <a:pPr/>
              <a:t>8/20/2024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charset="0"/>
              </a:defRPr>
            </a:lvl1pPr>
          </a:lstStyle>
          <a:p>
            <a:fld id="{3624DC8D-BEC2-D34A-81E1-6AC3BD4AB1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4632960" y="0"/>
            <a:ext cx="451104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6784" y="2124244"/>
            <a:ext cx="4275539" cy="89501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73971" y="427482"/>
            <a:ext cx="6509444" cy="98488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3971" y="1744691"/>
            <a:ext cx="6509444" cy="98905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3971" y="4016629"/>
            <a:ext cx="836578" cy="781046"/>
            <a:chOff x="4153711" y="2181228"/>
            <a:chExt cx="836578" cy="781046"/>
          </a:xfrm>
          <a:effectLst/>
        </p:grpSpPr>
        <p:sp>
          <p:nvSpPr>
            <p:cNvPr id="16" name="Rectangle 15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60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19451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3722147" y="4410638"/>
            <a:ext cx="1699708" cy="7328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veli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 userDrawn="1"/>
        </p:nvSpPr>
        <p:spPr>
          <a:xfrm>
            <a:off x="4632960" y="0"/>
            <a:ext cx="451104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9000"/>
                </a:schemeClr>
              </a:gs>
              <a:gs pos="99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73971" y="427482"/>
            <a:ext cx="6509444" cy="121020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3971" y="1744690"/>
            <a:ext cx="6509444" cy="989051"/>
          </a:xfrm>
        </p:spPr>
        <p:txBody>
          <a:bodyPr l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73971" y="4016629"/>
            <a:ext cx="836578" cy="781046"/>
            <a:chOff x="4153711" y="2181228"/>
            <a:chExt cx="836578" cy="781046"/>
          </a:xfrm>
        </p:grpSpPr>
        <p:sp>
          <p:nvSpPr>
            <p:cNvPr id="9" name="Rectangle 8"/>
            <p:cNvSpPr/>
            <p:nvPr userDrawn="1"/>
          </p:nvSpPr>
          <p:spPr>
            <a:xfrm>
              <a:off x="4153711" y="2181228"/>
              <a:ext cx="836578" cy="781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3869" y="2262885"/>
              <a:ext cx="636262" cy="617731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76784" y="2124244"/>
            <a:ext cx="4275539" cy="8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3"/>
            <a:ext cx="7772400" cy="1102519"/>
          </a:xfrm>
        </p:spPr>
        <p:txBody>
          <a:bodyPr>
            <a:normAutofit/>
          </a:bodyPr>
          <a:lstStyle>
            <a:lvl1pPr algn="ctr"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9" y="558550"/>
            <a:ext cx="8541927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</p:spPr>
        <p:txBody>
          <a:bodyPr>
            <a:normAutofit/>
          </a:bodyPr>
          <a:lstStyle>
            <a:lvl1pPr>
              <a:buClr>
                <a:schemeClr val="accent3"/>
              </a:buClr>
              <a:defRPr sz="2400"/>
            </a:lvl1pPr>
            <a:lvl2pPr>
              <a:buClr>
                <a:schemeClr val="accent3"/>
              </a:buClr>
              <a:defRPr sz="2133"/>
            </a:lvl2pPr>
            <a:lvl3pPr>
              <a:buClr>
                <a:schemeClr val="accent3"/>
              </a:buClr>
              <a:defRPr sz="1867"/>
            </a:lvl3pPr>
            <a:lvl4pPr>
              <a:buClr>
                <a:schemeClr val="accent3"/>
              </a:buClr>
              <a:defRPr sz="1600"/>
            </a:lvl4pPr>
            <a:lvl5pPr>
              <a:buClr>
                <a:schemeClr val="accent3"/>
              </a:buCl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</p:spPr>
        <p:txBody>
          <a:bodyPr>
            <a:normAutofit/>
          </a:bodyPr>
          <a:lstStyle>
            <a:lvl1pPr algn="l" defTabSz="6095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defTabSz="6095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algn="l" defTabSz="6095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algn="l" defTabSz="6095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algn="l" defTabSz="6095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defRPr lang="en-US" sz="24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7" y="4547423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01039" y="543560"/>
            <a:ext cx="8541927" cy="338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23"/>
            <a:ext cx="7772400" cy="1102519"/>
          </a:xfrm>
        </p:spPr>
        <p:txBody>
          <a:bodyPr>
            <a:normAutofit/>
          </a:bodyPr>
          <a:lstStyle>
            <a:lvl1pPr algn="ctr"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7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71451"/>
            <a:ext cx="4806115" cy="4372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i="0" cap="all" baseline="0">
                <a:solidFill>
                  <a:srgbClr val="0F397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2pPr>
            <a:lvl3pPr marL="914377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3pPr>
            <a:lvl4pPr marL="1371566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4pPr>
            <a:lvl5pPr marL="1828754" indent="0">
              <a:buNone/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Widget Toolkit</a:t>
            </a:r>
          </a:p>
        </p:txBody>
      </p:sp>
    </p:spTree>
    <p:extLst>
      <p:ext uri="{BB962C8B-B14F-4D97-AF65-F5344CB8AC3E}">
        <p14:creationId xmlns:p14="http://schemas.microsoft.com/office/powerpoint/2010/main" val="172031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8229600" cy="3471863"/>
          </a:xfrm>
          <a:prstGeom prst="rect">
            <a:avLst/>
          </a:prstGeom>
        </p:spPr>
        <p:txBody>
          <a:bodyPr numCol="1" spcCol="457200">
            <a:normAutofit/>
          </a:bodyPr>
          <a:lstStyle>
            <a:lvl1pPr marL="457177" indent="-457177">
              <a:buClr>
                <a:schemeClr val="accent3"/>
              </a:buClr>
              <a:buFont typeface="Wingdings" charset="2"/>
              <a:buChar char="§"/>
              <a:defRPr sz="2400"/>
            </a:lvl1pPr>
            <a:lvl2pPr marL="990551" indent="-380982">
              <a:buClr>
                <a:schemeClr val="accent3"/>
              </a:buClr>
              <a:buFont typeface="Wingdings" charset="2"/>
              <a:buChar char="§"/>
              <a:defRPr sz="2133"/>
            </a:lvl2pPr>
            <a:lvl3pPr marL="1523923" indent="-304784">
              <a:buClr>
                <a:schemeClr val="accent3"/>
              </a:buClr>
              <a:buFont typeface="Wingdings" charset="2"/>
              <a:buChar char="§"/>
              <a:defRPr sz="1867"/>
            </a:lvl3pPr>
            <a:lvl4pPr marL="2133493" indent="-304784">
              <a:buClr>
                <a:schemeClr val="accent3"/>
              </a:buClr>
              <a:buFont typeface="Wingdings" charset="2"/>
              <a:buChar char="§"/>
              <a:defRPr sz="1600"/>
            </a:lvl4pPr>
            <a:lvl5pPr marL="2743063" indent="-304784">
              <a:buClr>
                <a:schemeClr val="accent3"/>
              </a:buClr>
              <a:buFont typeface="Wingdings" charset="2"/>
              <a:buChar char="§"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1012011"/>
            <a:ext cx="4038600" cy="3574277"/>
          </a:xfrm>
          <a:prstGeom prst="rect">
            <a:avLst/>
          </a:prstGeom>
        </p:spPr>
        <p:txBody>
          <a:bodyPr>
            <a:normAutofit/>
          </a:bodyPr>
          <a:lstStyle>
            <a:lvl1pPr marL="457177" indent="-457177">
              <a:buClr>
                <a:schemeClr val="accent3"/>
              </a:buClr>
              <a:buFont typeface="Wingdings" charset="2"/>
              <a:buChar char="§"/>
              <a:defRPr sz="2400"/>
            </a:lvl1pPr>
            <a:lvl2pPr marL="990551" indent="-380982">
              <a:buClr>
                <a:schemeClr val="accent3"/>
              </a:buClr>
              <a:buFont typeface="Wingdings" charset="2"/>
              <a:buChar char="§"/>
              <a:defRPr sz="2133"/>
            </a:lvl2pPr>
            <a:lvl3pPr marL="1523923" indent="-304784">
              <a:buClr>
                <a:schemeClr val="accent3"/>
              </a:buClr>
              <a:buFont typeface="Wingdings" charset="2"/>
              <a:buChar char="§"/>
              <a:defRPr sz="1867"/>
            </a:lvl3pPr>
            <a:lvl4pPr marL="2133493" indent="-304784">
              <a:buClr>
                <a:schemeClr val="accent3"/>
              </a:buClr>
              <a:buFont typeface="Wingdings" charset="2"/>
              <a:buChar char="§"/>
              <a:defRPr sz="1600"/>
            </a:lvl4pPr>
            <a:lvl5pPr marL="2743063" indent="-304784">
              <a:buClr>
                <a:schemeClr val="accent3"/>
              </a:buClr>
              <a:buFont typeface="Wingdings" charset="2"/>
              <a:buChar char="§"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648200" y="1012011"/>
            <a:ext cx="4038600" cy="3574277"/>
          </a:xfrm>
          <a:prstGeom prst="rect">
            <a:avLst/>
          </a:prstGeom>
        </p:spPr>
        <p:txBody>
          <a:bodyPr>
            <a:normAutofit/>
          </a:bodyPr>
          <a:lstStyle>
            <a:lvl1pPr marL="457177" indent="-457177">
              <a:buClr>
                <a:schemeClr val="accent3"/>
              </a:buClr>
              <a:buFont typeface="Wingdings" charset="2"/>
              <a:buChar char="§"/>
              <a:defRPr sz="2400"/>
            </a:lvl1pPr>
            <a:lvl2pPr marL="990551" indent="-380982">
              <a:buClr>
                <a:schemeClr val="accent3"/>
              </a:buClr>
              <a:buFont typeface="Wingdings" charset="2"/>
              <a:buChar char="§"/>
              <a:defRPr sz="2133"/>
            </a:lvl2pPr>
            <a:lvl3pPr marL="1523923" indent="-304784">
              <a:buClr>
                <a:schemeClr val="accent3"/>
              </a:buClr>
              <a:buFont typeface="Wingdings" charset="2"/>
              <a:buChar char="§"/>
              <a:defRPr sz="1867"/>
            </a:lvl3pPr>
            <a:lvl4pPr marL="2133493" indent="-304784">
              <a:buClr>
                <a:schemeClr val="accent3"/>
              </a:buClr>
              <a:buFont typeface="Wingdings" charset="2"/>
              <a:buChar char="§"/>
              <a:defRPr sz="1600"/>
            </a:lvl4pPr>
            <a:lvl5pPr marL="2743063" indent="-304784">
              <a:buClr>
                <a:schemeClr val="accent3"/>
              </a:buClr>
              <a:buFont typeface="Wingdings" charset="2"/>
              <a:buChar char="§"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6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7" y="4547423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88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6774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274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2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618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5974" y="205677"/>
            <a:ext cx="6262618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bg1">
                    <a:lumMod val="7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457200" y="4723820"/>
            <a:ext cx="2133600" cy="273844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067" b="0" i="0" kern="1200" dirty="0">
                <a:solidFill>
                  <a:schemeClr val="bg1">
                    <a:lumMod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© Novelis</a:t>
            </a:r>
            <a:endParaRPr lang="en-US" sz="1067" i="0" dirty="0">
              <a:solidFill>
                <a:schemeClr val="bg1">
                  <a:lumMod val="75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85974" y="637014"/>
            <a:ext cx="8014585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1" y="252919"/>
            <a:ext cx="1249680" cy="26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27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0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hdr="0" ftr="0" dt="0"/>
  <p:txStyles>
    <p:titleStyle>
      <a:lvl1pPr algn="l" defTabSz="609570" rtl="0" eaLnBrk="1" latinLnBrk="0" hangingPunct="1">
        <a:spcBef>
          <a:spcPct val="0"/>
        </a:spcBef>
        <a:buNone/>
        <a:defRPr sz="1867" b="1" kern="1200" cap="all" baseline="0">
          <a:solidFill>
            <a:schemeClr val="bg1"/>
          </a:solidFill>
          <a:latin typeface="+mj-lt"/>
          <a:ea typeface="Arial" charset="0"/>
          <a:cs typeface="Arial" charset="0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+mn-lt"/>
          <a:ea typeface="Arial" charset="0"/>
          <a:cs typeface="Arial" charset="0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/>
          </a:solidFill>
          <a:latin typeface="+mn-lt"/>
          <a:ea typeface="Arial" charset="0"/>
          <a:cs typeface="Arial" charset="0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Arial" charset="0"/>
          <a:cs typeface="Arial" charset="0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bg1"/>
          </a:solidFill>
          <a:latin typeface="+mn-lt"/>
          <a:ea typeface="Arial" charset="0"/>
          <a:cs typeface="Arial" charset="0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bg1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523" y="205677"/>
            <a:ext cx="6272069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457200" y="4723820"/>
            <a:ext cx="2133600" cy="273844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067" b="0" i="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Arial" charset="0"/>
                <a:cs typeface="Arial" charset="0"/>
              </a:rPr>
              <a:t>© Novelis</a:t>
            </a:r>
            <a:endParaRPr lang="en-US" sz="1067" i="0" dirty="0">
              <a:latin typeface="+mn-lt"/>
              <a:ea typeface="Arial" charset="0"/>
              <a:cs typeface="Arial" charset="0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576524" y="637014"/>
            <a:ext cx="8042937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1" y="252919"/>
            <a:ext cx="1249680" cy="26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0" r:id="rId3"/>
    <p:sldLayoutId id="2147483661" r:id="rId4"/>
    <p:sldLayoutId id="2147483652" r:id="rId5"/>
    <p:sldLayoutId id="2147483666" r:id="rId6"/>
    <p:sldLayoutId id="2147483667" r:id="rId7"/>
    <p:sldLayoutId id="2147483660" r:id="rId8"/>
    <p:sldLayoutId id="2147483663" r:id="rId9"/>
    <p:sldLayoutId id="2147483671" r:id="rId10"/>
  </p:sldLayoutIdLst>
  <p:hf hdr="0" ftr="0" dt="0"/>
  <p:txStyles>
    <p:titleStyle>
      <a:lvl1pPr algn="l" defTabSz="609570" rtl="0" eaLnBrk="1" latinLnBrk="0" hangingPunct="1">
        <a:spcBef>
          <a:spcPct val="0"/>
        </a:spcBef>
        <a:buNone/>
        <a:defRPr sz="1867" b="1" kern="1200" cap="all" baseline="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457177" indent="-457177" algn="l" defTabSz="60957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990551" indent="-380982" algn="l" defTabSz="609570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1523923" indent="-304784" algn="l" defTabSz="60957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2133493" indent="-304784" algn="l" defTabSz="609570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2743063" indent="-304784" algn="l" defTabSz="609570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3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>
            <a:lum/>
          </a:blip>
          <a:srcRect/>
          <a:stretch>
            <a:fillRect t="3285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" y="-1"/>
            <a:ext cx="9144001" cy="5143500"/>
            <a:chOff x="-1" y="0"/>
            <a:chExt cx="9144001" cy="5143500"/>
          </a:xfrm>
        </p:grpSpPr>
        <p:grpSp>
          <p:nvGrpSpPr>
            <p:cNvPr id="4" name="Group 3"/>
            <p:cNvGrpSpPr/>
            <p:nvPr/>
          </p:nvGrpSpPr>
          <p:grpSpPr>
            <a:xfrm>
              <a:off x="-1" y="0"/>
              <a:ext cx="9144001" cy="5143500"/>
              <a:chOff x="-1" y="0"/>
              <a:chExt cx="9144001" cy="5143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0138" b="14862"/>
              <a:stretch/>
            </p:blipFill>
            <p:spPr>
              <a:xfrm>
                <a:off x="-1" y="0"/>
                <a:ext cx="9144001" cy="51435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4632960" y="0"/>
                <a:ext cx="4511040" cy="51435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39000"/>
                    </a:schemeClr>
                  </a:gs>
                  <a:gs pos="99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16200000">
                <a:off x="3049905" y="-3049905"/>
                <a:ext cx="3044190" cy="9144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  <a:alpha val="26000"/>
                    </a:schemeClr>
                  </a:gs>
                  <a:gs pos="99000">
                    <a:schemeClr val="accent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176784" y="2124244"/>
                <a:ext cx="4275539" cy="895013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673971" y="4016629"/>
              <a:ext cx="836578" cy="781046"/>
              <a:chOff x="4153711" y="2181228"/>
              <a:chExt cx="836578" cy="781046"/>
            </a:xfrm>
            <a:effectLst/>
          </p:grpSpPr>
          <p:sp>
            <p:nvSpPr>
              <p:cNvPr id="15" name="Rectangle 14"/>
              <p:cNvSpPr/>
              <p:nvPr userDrawn="1"/>
            </p:nvSpPr>
            <p:spPr>
              <a:xfrm>
                <a:off x="4153711" y="2181228"/>
                <a:ext cx="836578" cy="7810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3869" y="2262885"/>
                <a:ext cx="636262" cy="617731"/>
              </a:xfrm>
              <a:prstGeom prst="rect">
                <a:avLst/>
              </a:prstGeom>
            </p:spPr>
          </p:pic>
        </p:grpSp>
      </p:grpSp>
      <p:sp>
        <p:nvSpPr>
          <p:cNvPr id="19" name="Title 3">
            <a:extLst>
              <a:ext uri="{FF2B5EF4-FFF2-40B4-BE49-F238E27FC236}">
                <a16:creationId xmlns:a16="http://schemas.microsoft.com/office/drawing/2014/main" id="{91BD150B-711A-47DE-964C-D70D5532D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1" y="427483"/>
            <a:ext cx="7616878" cy="617546"/>
          </a:xfrm>
        </p:spPr>
        <p:txBody>
          <a:bodyPr>
            <a:noAutofit/>
          </a:bodyPr>
          <a:lstStyle/>
          <a:p>
            <a:r>
              <a:rPr lang="en-US" sz="2200" i="1" dirty="0"/>
              <a:t>Simplifying the changeout of rc1 regen beds</a:t>
            </a:r>
          </a:p>
        </p:txBody>
      </p:sp>
      <p:sp>
        <p:nvSpPr>
          <p:cNvPr id="20" name="Subtitle 4">
            <a:extLst>
              <a:ext uri="{FF2B5EF4-FFF2-40B4-BE49-F238E27FC236}">
                <a16:creationId xmlns:a16="http://schemas.microsoft.com/office/drawing/2014/main" id="{1A006BEC-38D2-48FA-BDC2-A4503C106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1" y="2393278"/>
            <a:ext cx="6509444" cy="989051"/>
          </a:xfrm>
        </p:spPr>
        <p:txBody>
          <a:bodyPr/>
          <a:lstStyle/>
          <a:p>
            <a:r>
              <a:rPr lang="en-US" dirty="0"/>
              <a:t>Ashwin Sudarshan</a:t>
            </a:r>
          </a:p>
          <a:p>
            <a:r>
              <a:rPr lang="en-US" dirty="0"/>
              <a:t>08/22/2024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CD503E75-2269-484F-9A55-CB9A85B6A04B}"/>
              </a:ext>
            </a:extLst>
          </p:cNvPr>
          <p:cNvSpPr txBox="1">
            <a:spLocks/>
          </p:cNvSpPr>
          <p:nvPr/>
        </p:nvSpPr>
        <p:spPr>
          <a:xfrm>
            <a:off x="274321" y="1273055"/>
            <a:ext cx="5877052" cy="324392"/>
          </a:xfrm>
          <a:prstGeom prst="rect">
            <a:avLst/>
          </a:prstGeom>
        </p:spPr>
        <p:txBody>
          <a:bodyPr vert="horz" lIns="0" tIns="0" rIns="0" bIns="0" rtlCol="0" anchor="t">
            <a:normAutofit fontScale="70000" lnSpcReduction="20000"/>
          </a:bodyPr>
          <a:lstStyle>
            <a:lvl1pPr algn="l" defTabSz="609570" rtl="0" eaLnBrk="1" latinLnBrk="0" hangingPunct="1">
              <a:spcBef>
                <a:spcPct val="0"/>
              </a:spcBef>
              <a:buNone/>
              <a:defRPr sz="3200" b="1" kern="1200" cap="all" baseline="0">
                <a:solidFill>
                  <a:schemeClr val="bg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2024 Summer Internship Report Out</a:t>
            </a:r>
          </a:p>
        </p:txBody>
      </p:sp>
    </p:spTree>
    <p:extLst>
      <p:ext uri="{BB962C8B-B14F-4D97-AF65-F5344CB8AC3E}">
        <p14:creationId xmlns:p14="http://schemas.microsoft.com/office/powerpoint/2010/main" val="105565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Volume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A2EAA-56CC-4E16-A0DF-0CFCB7335B5A}"/>
              </a:ext>
            </a:extLst>
          </p:cNvPr>
          <p:cNvSpPr txBox="1"/>
          <p:nvPr/>
        </p:nvSpPr>
        <p:spPr>
          <a:xfrm>
            <a:off x="391886" y="656511"/>
            <a:ext cx="814024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Volume calculations for the 20T and 60T furnaces which helps determine the weight of the metal (in </a:t>
            </a:r>
            <a:r>
              <a:rPr lang="en-US" sz="1600" dirty="0" err="1">
                <a:solidFill>
                  <a:schemeClr val="bg1"/>
                </a:solidFill>
                <a:latin typeface="Arial" charset="0"/>
              </a:rPr>
              <a:t>lbs</a:t>
            </a:r>
            <a:r>
              <a:rPr lang="en-US" sz="1600" dirty="0">
                <a:solidFill>
                  <a:schemeClr val="bg1"/>
                </a:solidFill>
                <a:latin typeface="Arial" charset="0"/>
              </a:rPr>
              <a:t>) from the height (inches) and vice versa accurately.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Reason for carrying this out – Calculations derived from Pi and MCS weren’t accurate.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 radar had to be adjusted according to some metal that was already present in the furnace (the metal height did not start at 0 inches due to all metal not being scraped off)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Based on my calculations, the radar was adjusted to its zero value which would be an accurate reflection of the metal weight in the furnace.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Analytical calculations were carried out, mainly on Microsoft Excel to provide a relationship between height and weight.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Coming up with a solution made operator life much easier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It also helped prevent overfilling, averting a major safety concern</a:t>
            </a: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– Volume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67413-AD14-A8A1-3E4F-188C131D7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5"/>
          <a:stretch/>
        </p:blipFill>
        <p:spPr>
          <a:xfrm>
            <a:off x="459830" y="3005696"/>
            <a:ext cx="1243941" cy="86776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006FCE-EA89-614C-7FA3-2371B4CF2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4" r="3632"/>
          <a:stretch/>
        </p:blipFill>
        <p:spPr>
          <a:xfrm>
            <a:off x="7537269" y="3005696"/>
            <a:ext cx="1351898" cy="911452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B87B3F-F7F1-4AD0-59C3-055FD5496A76}"/>
              </a:ext>
            </a:extLst>
          </p:cNvPr>
          <p:cNvSpPr txBox="1"/>
          <p:nvPr/>
        </p:nvSpPr>
        <p:spPr>
          <a:xfrm>
            <a:off x="188680" y="3873461"/>
            <a:ext cx="1786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Weight to height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11B95-92A0-249C-6621-552A30DDB698}"/>
              </a:ext>
            </a:extLst>
          </p:cNvPr>
          <p:cNvSpPr txBox="1"/>
          <p:nvPr/>
        </p:nvSpPr>
        <p:spPr>
          <a:xfrm>
            <a:off x="7417082" y="3964271"/>
            <a:ext cx="1798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Height to weight calculation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BA87A-1374-A093-94EB-189FEC90B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071" y="760486"/>
            <a:ext cx="4913913" cy="34961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DD4613-3936-584C-6E00-614DEE2C6F13}"/>
              </a:ext>
            </a:extLst>
          </p:cNvPr>
          <p:cNvSpPr txBox="1"/>
          <p:nvPr/>
        </p:nvSpPr>
        <p:spPr>
          <a:xfrm>
            <a:off x="2193471" y="4353048"/>
            <a:ext cx="4913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20T furnace drawing</a:t>
            </a:r>
          </a:p>
        </p:txBody>
      </p:sp>
    </p:spTree>
    <p:extLst>
      <p:ext uri="{BB962C8B-B14F-4D97-AF65-F5344CB8AC3E}">
        <p14:creationId xmlns:p14="http://schemas.microsoft.com/office/powerpoint/2010/main" val="23724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794" y="784280"/>
            <a:ext cx="823900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Great experience overall in understanding the thinking that goes into any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Developed my skills further at modelling, albeit this time on a new software i.e. Inventor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Strengthened my ability to read and understand CAD drawings better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With the regular interactions I had with everybody here, it improved my communication skills as well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 culture and discipline here has set an example for me that is worth remembering 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07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5" b="12482"/>
          <a:stretch/>
        </p:blipFill>
        <p:spPr>
          <a:xfrm>
            <a:off x="1" y="1"/>
            <a:ext cx="91440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" y="58782"/>
            <a:ext cx="9143999" cy="5143502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5" name="Rectangle 34"/>
          <p:cNvSpPr/>
          <p:nvPr/>
        </p:nvSpPr>
        <p:spPr>
          <a:xfrm>
            <a:off x="0" y="1561899"/>
            <a:ext cx="9143998" cy="2137268"/>
          </a:xfrm>
          <a:prstGeom prst="rect">
            <a:avLst/>
          </a:prstGeom>
          <a:noFill/>
          <a:ln w="63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sz="48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933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81" y="252919"/>
            <a:ext cx="1249680" cy="26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2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13855-D3E9-10D4-41E6-463FE24D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1" y="1905322"/>
            <a:ext cx="3471488" cy="195409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A469FA-1F1A-1277-B556-3288BB2D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741" y="1905322"/>
            <a:ext cx="3206230" cy="1954093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56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49297" y="1630993"/>
            <a:ext cx="2898116" cy="570057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z="1600" dirty="0">
                <a:solidFill>
                  <a:schemeClr val="bg1"/>
                </a:solidFill>
                <a:ea typeface="Arial" charset="0"/>
                <a:cs typeface="Arial" charset="0"/>
              </a:rPr>
              <a:t>Mechanical Engineering Intern </a:t>
            </a:r>
          </a:p>
          <a:p>
            <a:pPr>
              <a:buClr>
                <a:schemeClr val="accent2"/>
              </a:buClr>
            </a:pPr>
            <a:r>
              <a:rPr lang="en-US" sz="1600" dirty="0">
                <a:solidFill>
                  <a:schemeClr val="bg1"/>
                </a:solidFill>
                <a:ea typeface="Arial" charset="0"/>
                <a:cs typeface="Arial" charset="0"/>
              </a:rPr>
              <a:t>Remelt Unit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9297" y="1274273"/>
            <a:ext cx="1959766" cy="341009"/>
          </a:xfrm>
          <a:prstGeom prst="rect">
            <a:avLst/>
          </a:prstGeom>
          <a:noFill/>
        </p:spPr>
        <p:txBody>
          <a:bodyPr wrap="square" lIns="0" numCol="1" spcCol="457200" rtlCol="0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z="1467" b="1" dirty="0">
                <a:solidFill>
                  <a:schemeClr val="bg1"/>
                </a:solidFill>
                <a:ea typeface="Arial" charset="0"/>
                <a:cs typeface="Arial" charset="0"/>
              </a:rPr>
              <a:t>Ashwin Sudarshan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794" y="2799515"/>
            <a:ext cx="823900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What are you studying? – Masters in Mechanical Engineering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Where are you going to school? – University of Maryland, College Park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ea typeface="Arial" charset="0"/>
                <a:cs typeface="Arial" charset="0"/>
              </a:rPr>
              <a:t>Interests/Hobbies/Clubs – Violin, Tennis, Formula One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2B3A65-95E8-05DB-5D63-D76B8998C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4"/>
          <a:stretch/>
        </p:blipFill>
        <p:spPr bwMode="auto">
          <a:xfrm>
            <a:off x="2906473" y="1160227"/>
            <a:ext cx="912573" cy="1056712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6523" y="723772"/>
            <a:ext cx="4271923" cy="838558"/>
            <a:chOff x="553362" y="568244"/>
            <a:chExt cx="4271923" cy="838558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3362" y="568244"/>
              <a:ext cx="548640" cy="54864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45302" y="871271"/>
              <a:ext cx="357998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Difficulty with the alignment of the upper and lower regen beds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5299" y="601403"/>
              <a:ext cx="17459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Arial" charset="0"/>
                  <a:ea typeface="Arial" charset="0"/>
                  <a:cs typeface="Arial" charset="0"/>
                </a:rPr>
                <a:t>Beginning State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6523" y="1562330"/>
            <a:ext cx="4271923" cy="1060156"/>
            <a:chOff x="553362" y="1732306"/>
            <a:chExt cx="4271923" cy="1060156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53362" y="1732306"/>
              <a:ext cx="548640" cy="548640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45302" y="2035332"/>
              <a:ext cx="357998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Easy alignment of the regen beds, falling right into slot with less time consumption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45299" y="1765464"/>
              <a:ext cx="13556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Arial" charset="0"/>
                  <a:ea typeface="Arial" charset="0"/>
                  <a:cs typeface="Arial" charset="0"/>
                </a:rPr>
                <a:t>Target State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6523" y="2551422"/>
            <a:ext cx="4271923" cy="1281756"/>
            <a:chOff x="553362" y="2896368"/>
            <a:chExt cx="4271923" cy="1281756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553362" y="2896368"/>
              <a:ext cx="548640" cy="54864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45302" y="3199395"/>
              <a:ext cx="357998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Torque powered load binders 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can be used, so that the operators can slide the bed close enough, hook these up and align the beds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45299" y="2929527"/>
              <a:ext cx="15648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Arial" charset="0"/>
                  <a:ea typeface="Arial" charset="0"/>
                  <a:cs typeface="Arial" charset="0"/>
                </a:rPr>
                <a:t>Solution State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3362" y="3778621"/>
            <a:ext cx="4271923" cy="1060157"/>
            <a:chOff x="532850" y="4060432"/>
            <a:chExt cx="4271923" cy="1060157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32850" y="4060432"/>
              <a:ext cx="548640" cy="54864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24790" y="4363459"/>
              <a:ext cx="357998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Furnace wall and regen beds modelled, proposed solution and next steps discussed, but not executed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24787" y="4093590"/>
              <a:ext cx="148470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Arial" charset="0"/>
                  <a:ea typeface="Arial" charset="0"/>
                  <a:cs typeface="Arial" charset="0"/>
                </a:rPr>
                <a:t>Current State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7194A1-36F5-0EFE-5652-6FA50273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85" y="1102803"/>
            <a:ext cx="3825576" cy="332934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6572" y="697378"/>
            <a:ext cx="29054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 lower regen bed is aligned with the upper regen bed using a </a:t>
            </a: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fork truck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There is </a:t>
            </a: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limited space </a:t>
            </a:r>
            <a:r>
              <a:rPr lang="en-US" sz="1600" dirty="0">
                <a:solidFill>
                  <a:schemeClr val="bg1"/>
                </a:solidFill>
                <a:latin typeface="Arial" charset="0"/>
              </a:rPr>
              <a:t>to do so and that makes proper alignment even more challenging (manual load binders are not long enough as well)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Although the beds are not replaced very frequently, a solution is required to make this alignment easier and less time consuming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EF1480-5AF0-CF3E-72B9-9F74F0E00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40" y="941215"/>
            <a:ext cx="2798473" cy="373129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8F7351-E26C-72A1-BC80-38D1F2C09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640" y="932338"/>
            <a:ext cx="2330822" cy="374017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E351A-6DE2-4D94-A18A-44F75F3ACD32}"/>
              </a:ext>
            </a:extLst>
          </p:cNvPr>
          <p:cNvSpPr txBox="1"/>
          <p:nvPr/>
        </p:nvSpPr>
        <p:spPr>
          <a:xfrm>
            <a:off x="169817" y="846312"/>
            <a:ext cx="89741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 regen beds would align with each other easily compared to earlier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 space constraint for the fork truck and the regen beds being angled wouldn’t be an issue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A torque load binder is proposed.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Operators can slide the lower bed close enough, hook the load binders up and then run them up to position.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743AC-588B-425E-BF15-B3B0C5CF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2" y="2699917"/>
            <a:ext cx="5742672" cy="2237906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6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Bridging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1BD19-D440-4A6E-9F52-0B19A18D92C2}"/>
              </a:ext>
            </a:extLst>
          </p:cNvPr>
          <p:cNvSpPr txBox="1"/>
          <p:nvPr/>
        </p:nvSpPr>
        <p:spPr>
          <a:xfrm>
            <a:off x="514851" y="901845"/>
            <a:ext cx="37632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Autodesk Inventor was used for modelling during this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It was challenging to model on Inventor because of my previous SolidWorks knowledge which was conflicting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Plenty of AutoCAD Drawings were also referred to during the project to model the furnace wall, the burners and the regen beds.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A86DC-973C-22B0-A806-18DE73CE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41" y="2867710"/>
            <a:ext cx="3488707" cy="204188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859124-F7E8-9F1E-B917-783ED5A65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5"/>
          <a:stretch/>
        </p:blipFill>
        <p:spPr>
          <a:xfrm>
            <a:off x="5140441" y="728937"/>
            <a:ext cx="3488707" cy="201172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48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984" y="784280"/>
            <a:ext cx="4476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First step was to model the furnace wall, followed by the burner and the metal plates.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Referred to plenty of drawings during the process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Biggest challenge was getting the angle of the plates and the burners right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Constant visits to Recycle 1 to grab actual measurements and make sure I was in the right direction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Then it was about implementing the actual solution, the torque powered load binder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DC025-437C-E498-A3C7-F6C4E10B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086" y="784280"/>
            <a:ext cx="2323011" cy="214180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C14A8-64C3-1B31-4BB5-1AEAC6DF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544" y="3061827"/>
            <a:ext cx="3128093" cy="185823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0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794" y="784280"/>
            <a:ext cx="823900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Recycle 1 Furnace F was modeled for the first time and can be used for future purposes.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Solution is proposed, which will reduce a major hassle, but implementation has not been executed due to lack of time.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Impact on Quality, Reliability, Profit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There were certain inconsistencies that came to light because of choosing to model this, that can be improved upon.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Hours of effort will be saved if the solution is implemented correctly.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Safety concerns would also be averted when this is implemented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Sustainability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A2EAA-56CC-4E16-A0DF-0CFCB7335B5A}"/>
              </a:ext>
            </a:extLst>
          </p:cNvPr>
          <p:cNvSpPr txBox="1"/>
          <p:nvPr/>
        </p:nvSpPr>
        <p:spPr>
          <a:xfrm>
            <a:off x="293120" y="800202"/>
            <a:ext cx="8239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Arial" charset="0"/>
              </a:rPr>
              <a:t> Took maximum efforts to avoid usage of paper as much as possible, instead of printing out drawings I referred to them as a dwg file on AutoCAD</a:t>
            </a: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velis Blue Theme">
  <a:themeElements>
    <a:clrScheme name="Novelis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E2961"/>
      </a:accent1>
      <a:accent2>
        <a:srgbClr val="1D428A"/>
      </a:accent2>
      <a:accent3>
        <a:srgbClr val="00ADFB"/>
      </a:accent3>
      <a:accent4>
        <a:srgbClr val="00532A"/>
      </a:accent4>
      <a:accent5>
        <a:srgbClr val="5FBC23"/>
      </a:accent5>
      <a:accent6>
        <a:srgbClr val="A1DD00"/>
      </a:accent6>
      <a:hlink>
        <a:srgbClr val="DF7E26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velis 16x9 Template" id="{9B75548A-69DB-F043-9272-8D41514DECFD}" vid="{41EA3FCC-9088-144D-BE20-B79003435DF7}"/>
    </a:ext>
  </a:extLst>
</a:theme>
</file>

<file path=ppt/theme/theme2.xml><?xml version="1.0" encoding="utf-8"?>
<a:theme xmlns:a="http://schemas.openxmlformats.org/drawingml/2006/main" name="Novelis White Theme">
  <a:themeElements>
    <a:clrScheme name="Novelis Them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E2961"/>
      </a:accent1>
      <a:accent2>
        <a:srgbClr val="1D428A"/>
      </a:accent2>
      <a:accent3>
        <a:srgbClr val="00ADFB"/>
      </a:accent3>
      <a:accent4>
        <a:srgbClr val="00532A"/>
      </a:accent4>
      <a:accent5>
        <a:srgbClr val="5FBC23"/>
      </a:accent5>
      <a:accent6>
        <a:srgbClr val="A1DD00"/>
      </a:accent6>
      <a:hlink>
        <a:srgbClr val="DF7E26"/>
      </a:hlink>
      <a:folHlink>
        <a:srgbClr val="85DFD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velis 16x9 Template" id="{9B75548A-69DB-F043-9272-8D41514DECFD}" vid="{DE72A717-A75A-B04E-B076-37311B8A21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79DA91E512E247BE4437B1D8C6D224" ma:contentTypeVersion="4" ma:contentTypeDescription="Create a new document." ma:contentTypeScope="" ma:versionID="5fff4e33174aae8c962273316749a89a">
  <xsd:schema xmlns:xsd="http://www.w3.org/2001/XMLSchema" xmlns:xs="http://www.w3.org/2001/XMLSchema" xmlns:p="http://schemas.microsoft.com/office/2006/metadata/properties" xmlns:ns2="9e537350-e252-4116-9eb2-a361f8a96b2c" targetNamespace="http://schemas.microsoft.com/office/2006/metadata/properties" ma:root="true" ma:fieldsID="b1e35dd5a38797950e283ffe9bd8818d" ns2:_="">
    <xsd:import namespace="9e537350-e252-4116-9eb2-a361f8a96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537350-e252-4116-9eb2-a361f8a96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59F86E-AB19-4BFB-A2E9-E2BF0AE33D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BA6BE4-770E-4B27-B825-499B19D361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B0EE7C6-A6D2-44F9-A851-54B8C49067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537350-e252-4116-9eb2-a361f8a96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Novelis+16x9+Template+(2) (1)</Template>
  <TotalTime>24911</TotalTime>
  <Words>783</Words>
  <Application>Microsoft Office PowerPoint</Application>
  <PresentationFormat>On-screen Show (16:9)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Wingdings</vt:lpstr>
      <vt:lpstr>Novelis Blue Theme</vt:lpstr>
      <vt:lpstr>Novelis White Theme</vt:lpstr>
      <vt:lpstr>Simplifying the changeout of rc1 regen beds</vt:lpstr>
      <vt:lpstr>Introduction</vt:lpstr>
      <vt:lpstr>Project Outline</vt:lpstr>
      <vt:lpstr>Beginning State</vt:lpstr>
      <vt:lpstr>Target State</vt:lpstr>
      <vt:lpstr>Bridging Analysis</vt:lpstr>
      <vt:lpstr>Solution Plan</vt:lpstr>
      <vt:lpstr>Current State</vt:lpstr>
      <vt:lpstr>Sustainability Plan</vt:lpstr>
      <vt:lpstr>PROJECT 2 – Volume calculations</vt:lpstr>
      <vt:lpstr>PROJECT 2 – Volume calculations</vt:lpstr>
      <vt:lpstr>Takeaways</vt:lpstr>
      <vt:lpstr>PowerPoint Presentation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Project</dc:title>
  <dc:creator>Julia Clark</dc:creator>
  <cp:lastModifiedBy>Ashwin Sudarshan</cp:lastModifiedBy>
  <cp:revision>64</cp:revision>
  <cp:lastPrinted>2015-03-02T20:38:25Z</cp:lastPrinted>
  <dcterms:created xsi:type="dcterms:W3CDTF">2022-07-06T15:14:23Z</dcterms:created>
  <dcterms:modified xsi:type="dcterms:W3CDTF">2024-08-22T18:05:09Z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0x010100CD79DA91E512E247BE4437B1D8C6D224</vt:lpwstr>
  </property>
  <property fmtid="{D5CDD505-2E9C-101B-9397-08002B2CF9AE}" pid="3" name="MSIP_Label_82551b21-5ca3-402c-9e77-578571427b53_Enabled">
    <vt:lpwstr>True</vt:lpwstr>
  </property>
  <property fmtid="{D5CDD505-2E9C-101B-9397-08002B2CF9AE}" pid="4" name="MSIP_Label_82551b21-5ca3-402c-9e77-578571427b53_SiteId">
    <vt:lpwstr>d22c77f4-2e36-47f9-91bd-85176efc7a36</vt:lpwstr>
  </property>
  <property fmtid="{D5CDD505-2E9C-101B-9397-08002B2CF9AE}" pid="5" name="MSIP_Label_82551b21-5ca3-402c-9e77-578571427b53_Owner">
    <vt:lpwstr>Julia.Clark@novelis.com</vt:lpwstr>
  </property>
  <property fmtid="{D5CDD505-2E9C-101B-9397-08002B2CF9AE}" pid="6" name="MSIP_Label_82551b21-5ca3-402c-9e77-578571427b53_SetDate">
    <vt:lpwstr>2022-07-06T15:25:32.3543952Z</vt:lpwstr>
  </property>
  <property fmtid="{D5CDD505-2E9C-101B-9397-08002B2CF9AE}" pid="7" name="MSIP_Label_82551b21-5ca3-402c-9e77-578571427b53_Name">
    <vt:lpwstr>Confidential</vt:lpwstr>
  </property>
  <property fmtid="{D5CDD505-2E9C-101B-9397-08002B2CF9AE}" pid="8" name="MSIP_Label_82551b21-5ca3-402c-9e77-578571427b53_Application">
    <vt:lpwstr>Microsoft Azure Information Protection</vt:lpwstr>
  </property>
  <property fmtid="{D5CDD505-2E9C-101B-9397-08002B2CF9AE}" pid="9" name="MSIP_Label_82551b21-5ca3-402c-9e77-578571427b53_ActionId">
    <vt:lpwstr>02c13aa8-362b-4eda-99f8-9f589959e898</vt:lpwstr>
  </property>
  <property fmtid="{D5CDD505-2E9C-101B-9397-08002B2CF9AE}" pid="10" name="MSIP_Label_82551b21-5ca3-402c-9e77-578571427b53_Extended_MSFT_Method">
    <vt:lpwstr>Automatic</vt:lpwstr>
  </property>
  <property fmtid="{D5CDD505-2E9C-101B-9397-08002B2CF9AE}" pid="11" name="MSIP_Label_f64f9abf-41d9-4073-8cec-9d70b37e948d_Enabled">
    <vt:lpwstr>True</vt:lpwstr>
  </property>
  <property fmtid="{D5CDD505-2E9C-101B-9397-08002B2CF9AE}" pid="12" name="MSIP_Label_f64f9abf-41d9-4073-8cec-9d70b37e948d_SiteId">
    <vt:lpwstr>d22c77f4-2e36-47f9-91bd-85176efc7a36</vt:lpwstr>
  </property>
  <property fmtid="{D5CDD505-2E9C-101B-9397-08002B2CF9AE}" pid="13" name="MSIP_Label_f64f9abf-41d9-4073-8cec-9d70b37e948d_Owner">
    <vt:lpwstr>Julia.Clark@novelis.com</vt:lpwstr>
  </property>
  <property fmtid="{D5CDD505-2E9C-101B-9397-08002B2CF9AE}" pid="14" name="MSIP_Label_f64f9abf-41d9-4073-8cec-9d70b37e948d_SetDate">
    <vt:lpwstr>2022-07-06T15:25:32.3543952Z</vt:lpwstr>
  </property>
  <property fmtid="{D5CDD505-2E9C-101B-9397-08002B2CF9AE}" pid="15" name="MSIP_Label_f64f9abf-41d9-4073-8cec-9d70b37e948d_Name">
    <vt:lpwstr>Confidential</vt:lpwstr>
  </property>
  <property fmtid="{D5CDD505-2E9C-101B-9397-08002B2CF9AE}" pid="16" name="MSIP_Label_f64f9abf-41d9-4073-8cec-9d70b37e948d_Application">
    <vt:lpwstr>Microsoft Azure Information Protection</vt:lpwstr>
  </property>
  <property fmtid="{D5CDD505-2E9C-101B-9397-08002B2CF9AE}" pid="17" name="MSIP_Label_f64f9abf-41d9-4073-8cec-9d70b37e948d_ActionId">
    <vt:lpwstr>02c13aa8-362b-4eda-99f8-9f589959e898</vt:lpwstr>
  </property>
  <property fmtid="{D5CDD505-2E9C-101B-9397-08002B2CF9AE}" pid="18" name="MSIP_Label_f64f9abf-41d9-4073-8cec-9d70b37e948d_Parent">
    <vt:lpwstr>82551b21-5ca3-402c-9e77-578571427b53</vt:lpwstr>
  </property>
  <property fmtid="{D5CDD505-2E9C-101B-9397-08002B2CF9AE}" pid="19" name="MSIP_Label_f64f9abf-41d9-4073-8cec-9d70b37e948d_Extended_MSFT_Method">
    <vt:lpwstr>Automatic</vt:lpwstr>
  </property>
  <property fmtid="{D5CDD505-2E9C-101B-9397-08002B2CF9AE}" pid="20" name="Sensitivity">
    <vt:lpwstr>Confidential Confidential</vt:lpwstr>
  </property>
</Properties>
</file>